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9"/>
  </p:notesMasterIdLst>
  <p:sldIdLst>
    <p:sldId id="280" r:id="rId2"/>
    <p:sldId id="283" r:id="rId3"/>
    <p:sldId id="286" r:id="rId4"/>
    <p:sldId id="281" r:id="rId5"/>
    <p:sldId id="284" r:id="rId6"/>
    <p:sldId id="285" r:id="rId7"/>
    <p:sldId id="27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4315"/>
    <a:srgbClr val="F0E7E4"/>
    <a:srgbClr val="EB62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2074A-8B13-4856-A03E-7E3ABCFC1AEA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84D854-311D-44C7-A3B1-A69213686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869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Обзор проведенных оценочных процедур первого полугодия 2020-2021 учебного года. </a:t>
            </a:r>
            <a:br>
              <a:rPr lang="ru-RU" sz="26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Результаты.</a:t>
            </a:r>
            <a:endParaRPr lang="ru-RU" sz="26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856" y="6381410"/>
            <a:ext cx="808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64088" y="3933056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Л.Р.Гиниятова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методист по учебным дисциплинам </a:t>
            </a:r>
          </a:p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МКУ «Отдел образования Алексеевского муниципального района Республики Татарстан»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6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856" y="6381410"/>
            <a:ext cx="808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903041"/>
              </p:ext>
            </p:extLst>
          </p:nvPr>
        </p:nvGraphicFramePr>
        <p:xfrm>
          <a:off x="539552" y="980728"/>
          <a:ext cx="8208911" cy="5037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  <a:gridCol w="1800200"/>
                <a:gridCol w="2592287"/>
                <a:gridCol w="1512168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Предмет/класс</a:t>
                      </a:r>
                      <a:endParaRPr lang="ru-RU" sz="1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Подтвердили отметку</a:t>
                      </a:r>
                      <a:endParaRPr lang="ru-RU" sz="1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Предмет/класс</a:t>
                      </a:r>
                      <a:endParaRPr lang="ru-RU" sz="1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Подтвердили отметку</a:t>
                      </a:r>
                      <a:endParaRPr lang="ru-RU" sz="1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Русский язык 5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63,57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Русский язык 8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59,29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Математика 5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55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Математика 8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64,91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73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Окружающий мир 5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53,19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Физика 8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65,83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44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Русский язык 6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60,41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Биология 8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59,58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6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Математика 6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60,63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История 8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60,71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7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Биология 6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47,97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География</a:t>
                      </a:r>
                      <a:r>
                        <a:rPr lang="ru-RU" sz="14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8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55,16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7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История 6</a:t>
                      </a:r>
                      <a:r>
                        <a:rPr lang="ru-RU" sz="14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65,53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Английский язык 8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50,41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8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Русский язык 7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58,55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Немецкий язык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80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0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Математика 7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53,85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Обществознание</a:t>
                      </a:r>
                      <a:r>
                        <a:rPr lang="ru-RU" sz="14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8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59,31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71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Биология 7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45,35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Русский язык 9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64,38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24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История 7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58,23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Математика 9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61,61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13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География 7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56,52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География 9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51,13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Обществознание 7 класс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44,25</a:t>
                      </a:r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411760" y="260648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Всероссийские проверочные работы</a:t>
            </a:r>
          </a:p>
          <a:p>
            <a:pPr algn="ctr"/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14 сентября – 12 октября</a:t>
            </a:r>
            <a:endParaRPr lang="ru-RU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8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36712"/>
            <a:ext cx="8928992" cy="3867823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856" y="6381410"/>
            <a:ext cx="808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0739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856" y="6381410"/>
            <a:ext cx="808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345228"/>
              </p:ext>
            </p:extLst>
          </p:nvPr>
        </p:nvGraphicFramePr>
        <p:xfrm>
          <a:off x="251520" y="387193"/>
          <a:ext cx="8640960" cy="5857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709"/>
                <a:gridCol w="2999691"/>
                <a:gridCol w="2529512"/>
                <a:gridCol w="2511048"/>
              </a:tblGrid>
              <a:tr h="144016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№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Диагностическое тестирование по функциональной грамотности</a:t>
                      </a:r>
                    </a:p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10.11.2020 - 6 класс</a:t>
                      </a:r>
                    </a:p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11.11.2020 – 8 класс</a:t>
                      </a:r>
                      <a:endParaRPr lang="ru-RU" sz="2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 класс</a:t>
                      </a:r>
                      <a:endParaRPr lang="ru-RU" sz="2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43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 класс</a:t>
                      </a:r>
                      <a:endParaRPr lang="ru-RU" sz="2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4315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Алексеевская СОШ № 1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30%</a:t>
                      </a:r>
                      <a:endParaRPr lang="ru-RU" sz="20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</a:t>
                      </a:r>
                      <a:endParaRPr lang="ru-RU" sz="20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«Билярская СОШ»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43%</a:t>
                      </a:r>
                      <a:endParaRPr lang="ru-RU" sz="20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</a:t>
                      </a:r>
                      <a:endParaRPr lang="ru-RU" sz="20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«Сахаровская ООШ»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43%</a:t>
                      </a:r>
                      <a:endParaRPr lang="ru-RU" sz="20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Алексеевский  муниципальный район</a:t>
                      </a:r>
                      <a:endParaRPr lang="ru-RU" sz="20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44%</a:t>
                      </a:r>
                      <a:endParaRPr lang="ru-RU" sz="20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38%</a:t>
                      </a:r>
                      <a:endParaRPr lang="ru-RU" sz="20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Республика Татарстан</a:t>
                      </a:r>
                      <a:endParaRPr lang="ru-RU" sz="20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37%</a:t>
                      </a:r>
                      <a:endParaRPr lang="ru-RU" sz="20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35%</a:t>
                      </a:r>
                      <a:endParaRPr lang="ru-RU" sz="20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691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739616"/>
              </p:ext>
            </p:extLst>
          </p:nvPr>
        </p:nvGraphicFramePr>
        <p:xfrm>
          <a:off x="251520" y="116632"/>
          <a:ext cx="8712968" cy="65501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5103"/>
                <a:gridCol w="1571084"/>
                <a:gridCol w="1356845"/>
                <a:gridCol w="1631784"/>
                <a:gridCol w="1368152"/>
              </a:tblGrid>
              <a:tr h="268313"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Диагностическое тестирование по учебному предмету «Иностранный язык»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431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8313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Наименование ОО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431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9 класс – 17.11.2020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431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 класс – 19.11.2020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431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0174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Кол-во участников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43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% выполнения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43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Кол-во участников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43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% выполнения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4315"/>
                    </a:solidFill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Алексеевская СОШ № 1 </a:t>
                      </a:r>
                      <a:endParaRPr lang="ru-RU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46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45,50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12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69,86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«Алексеевская СОШ № 2»</a:t>
                      </a:r>
                      <a:endParaRPr lang="ru-RU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40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40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12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70,14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АСОШ №3 </a:t>
                      </a:r>
                      <a:r>
                        <a:rPr lang="ru-RU" sz="1200" b="1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им. Г.С.Боровикова </a:t>
                      </a:r>
                      <a:endParaRPr lang="ru-RU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39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60,88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17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32,16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«Билярская СОШ» </a:t>
                      </a:r>
                      <a:endParaRPr lang="ru-RU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15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51,32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52,14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«Большеполянская ООШ»</a:t>
                      </a:r>
                      <a:endParaRPr lang="ru-RU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55,48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«Большетиганская ООШ»</a:t>
                      </a:r>
                      <a:endParaRPr lang="ru-RU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11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53,28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«Ерыклинская ООШ» </a:t>
                      </a:r>
                      <a:endParaRPr lang="ru-RU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46,51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«Краснобаранская ООШ» </a:t>
                      </a:r>
                      <a:endParaRPr lang="ru-RU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66,28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Куркульская СОШ</a:t>
                      </a:r>
                      <a:endParaRPr lang="ru-RU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28,89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«Лебединская ООШ»</a:t>
                      </a:r>
                      <a:endParaRPr lang="ru-RU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56,98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«Левашевская ООШ»</a:t>
                      </a:r>
                      <a:endParaRPr lang="ru-RU" sz="1100" b="1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47,67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Мокрокурналинская СОШ </a:t>
                      </a:r>
                      <a:endParaRPr lang="ru-RU" sz="1100" b="1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23,26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59,58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Подлесношенталинская ООШ</a:t>
                      </a:r>
                      <a:endParaRPr lang="ru-RU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26,74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Реченская ООШ </a:t>
                      </a:r>
                      <a:endParaRPr lang="ru-RU" sz="1100" b="1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27,91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Родниковская СОШ </a:t>
                      </a:r>
                      <a:endParaRPr lang="ru-RU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22,67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36,67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Ромодановская СОШ </a:t>
                      </a:r>
                      <a:endParaRPr lang="ru-RU" sz="1100" b="1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33,02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30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«Сахаровская ООШ» </a:t>
                      </a:r>
                      <a:endParaRPr lang="ru-RU" sz="1100" b="1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27,91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Среднетиганская СОШ </a:t>
                      </a:r>
                      <a:endParaRPr lang="ru-RU" sz="1100" b="1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62,21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59,17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Степношенталинская ООШ </a:t>
                      </a:r>
                      <a:endParaRPr lang="ru-RU" sz="1100" b="1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53,49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«Чувашскомайнская ООШ» </a:t>
                      </a:r>
                      <a:endParaRPr lang="ru-RU" sz="1100" b="1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35,66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0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«Шаминская ООШ» </a:t>
                      </a:r>
                      <a:r>
                        <a:rPr lang="ru-RU" sz="1200" b="1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(немецкий )</a:t>
                      </a:r>
                      <a:endParaRPr lang="ru-RU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59,07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«Ялкынская ООШ» </a:t>
                      </a:r>
                      <a:endParaRPr lang="ru-RU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16,28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807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856" y="6381410"/>
            <a:ext cx="808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716050"/>
              </p:ext>
            </p:extLst>
          </p:nvPr>
        </p:nvGraphicFramePr>
        <p:xfrm>
          <a:off x="179512" y="692696"/>
          <a:ext cx="8712968" cy="5184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5"/>
                <a:gridCol w="1584177"/>
                <a:gridCol w="1296144"/>
                <a:gridCol w="1584176"/>
                <a:gridCol w="1224136"/>
              </a:tblGrid>
              <a:tr h="268313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Наименование ОО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431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Русский</a:t>
                      </a:r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язык</a:t>
                      </a:r>
                    </a:p>
                    <a:p>
                      <a:pPr algn="ctr"/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27.11.2020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Математика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03.12.2020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737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Подтвердили</a:t>
                      </a:r>
                      <a:r>
                        <a:rPr lang="ru-RU" sz="1500" b="1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отметку, %</a:t>
                      </a:r>
                      <a:endParaRPr lang="ru-RU" sz="15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43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Качество,</a:t>
                      </a:r>
                      <a:r>
                        <a:rPr lang="ru-RU" sz="1500" b="1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5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%</a:t>
                      </a:r>
                      <a:endParaRPr lang="ru-RU" sz="15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43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Подтвердили</a:t>
                      </a:r>
                      <a:r>
                        <a:rPr lang="ru-RU" sz="1500" b="1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отметку, %</a:t>
                      </a:r>
                      <a:endParaRPr lang="ru-RU" sz="15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43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Качество, %</a:t>
                      </a:r>
                      <a:endParaRPr lang="ru-RU" sz="15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4315"/>
                    </a:solidFill>
                  </a:tcPr>
                </a:tc>
              </a:tr>
              <a:tr h="456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Алексеевская СОШ № 1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38,5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61,5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38,5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69,2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«Алексеевская СОШ № 2»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77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84,6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71,5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71,5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АСОШ №3 </a:t>
                      </a:r>
                      <a:r>
                        <a:rPr lang="ru-RU" sz="1600" b="1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им. Г.С.Боровикова </a:t>
                      </a:r>
                      <a:endParaRPr lang="ru-RU" sz="16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28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55,5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47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66,6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7E4"/>
                    </a:solidFill>
                  </a:tcPr>
                </a:tc>
              </a:tr>
              <a:tr h="4472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«Билярская СОШ»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Куркульская СОШ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25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7E4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Мокрокурналинская СОШ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75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75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Родниковская СОШ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7E4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Ромодановская СОШ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Среднетиганская СОШ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</a:t>
                      </a:r>
                      <a:endParaRPr lang="ru-RU" sz="16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181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2936"/>
            <a:ext cx="8229600" cy="7920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530" y="6425406"/>
            <a:ext cx="808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991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1065</TotalTime>
  <Words>486</Words>
  <Application>Microsoft Office PowerPoint</Application>
  <PresentationFormat>Экран (4:3)</PresentationFormat>
  <Paragraphs>257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Справедливость</vt:lpstr>
      <vt:lpstr>Обзор проведенных оценочных процедур первого полугодия 2020-2021 учебного года.  Результаты.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пробного экзамена по математике в форме ОГЭ среди обучающихся 9 классов Алексеевского муниципального района РТ</dc:title>
  <dc:creator>Гиниятова Л.Р.</dc:creator>
  <cp:lastModifiedBy>Chip</cp:lastModifiedBy>
  <cp:revision>45</cp:revision>
  <dcterms:modified xsi:type="dcterms:W3CDTF">2021-01-22T08:34:55Z</dcterms:modified>
</cp:coreProperties>
</file>